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8" r:id="rId2"/>
    <p:sldId id="288" r:id="rId3"/>
    <p:sldId id="318" r:id="rId4"/>
    <p:sldId id="317" r:id="rId5"/>
    <p:sldId id="319" r:id="rId6"/>
    <p:sldId id="320" r:id="rId7"/>
    <p:sldId id="321" r:id="rId8"/>
    <p:sldId id="322" r:id="rId9"/>
    <p:sldId id="323" r:id="rId10"/>
    <p:sldId id="324" r:id="rId11"/>
    <p:sldId id="326" r:id="rId12"/>
    <p:sldId id="325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BCC"/>
    <a:srgbClr val="337ACC"/>
    <a:srgbClr val="337AC6"/>
    <a:srgbClr val="4076BC"/>
    <a:srgbClr val="F3DF4F"/>
    <a:srgbClr val="7030A0"/>
    <a:srgbClr val="7043A2"/>
    <a:srgbClr val="9D7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7"/>
    <p:restoredTop sz="88954" autoAdjust="0"/>
  </p:normalViewPr>
  <p:slideViewPr>
    <p:cSldViewPr snapToGrid="0" snapToObjects="1">
      <p:cViewPr varScale="1">
        <p:scale>
          <a:sx n="101" d="100"/>
          <a:sy n="101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551F1-3E25-2744-9BE7-0A04F579F8FB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FCC0C-D0C0-7443-B7C0-AFE35D3A8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Instructions is written down for the people who won’t be able to make today’s session, or if you get confused later, you can always refer to the written instructions.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assumes that Node is already installed correctly on your operating system.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installation is done globally, because I don’t have any preferred configuration for this project so I can use the default compiler.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62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three commands you can choose, depending on whether you want to specify the file to compile.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9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1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89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backend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0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TypeScript wasn’t developed by Microsoft to act as a substitute for JavaScript, but just to make the development experience better when creating web applications.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Since it’s a super-set, we can do everything that’s possible with JavaScript (syntax-wise) plus more.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migration strategy (converting your codebase to TypeScript) is simple – but we will come back to that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9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Listeners – events are exactly what it suggests, and we need a way to deal with an event when it occurs.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Pressing a key on your keyboard or clicking a button on the screen should do something.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D.O.M Manipulation – the listener would add or remove a section on the webpage so its not static.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Animations or Interactivity – mounting or dismounting menus at the top of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8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JavaScript has evolved throughout these years, there have been problems regarding its syntax during some edge-cases.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Scale of the application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These problems are completely fine to deal with in personal-projects, because the programs are relatively small and you’re the only developer working.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you made a change yesterday, you know exactly what the problem is.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Imagine yourself in a situation where there are literally hundred developers working on the same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Let’s consider some of the common problems you could encounter.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Note these are only a minute proportion of what you could get.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1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" y="2557894"/>
            <a:ext cx="3423518" cy="1184085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5877645" y="1219200"/>
            <a:ext cx="0" cy="454342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65863" y="2483910"/>
            <a:ext cx="5926137" cy="1410758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9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NZ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65863" y="4071938"/>
            <a:ext cx="5715000" cy="14827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NZ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4325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4260273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56D17-FE2B-4A42-AE6B-E0B8894B79E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6061588"/>
            <a:ext cx="12192000" cy="796412"/>
          </a:xfrm>
          <a:prstGeom prst="rect">
            <a:avLst/>
          </a:prstGeom>
          <a:solidFill>
            <a:srgbClr val="704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" y="6169854"/>
            <a:ext cx="1649515" cy="606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79" y="6147467"/>
            <a:ext cx="401820" cy="5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hyperlink" Target="https://developer.mozilla.org/en-US/docs/Web/JavaScript/Gui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en/downlo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1BF7-DE40-47A5-9CFC-4BB0EF6BC8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933" y="1979027"/>
            <a:ext cx="5926137" cy="2671510"/>
          </a:xfrm>
        </p:spPr>
        <p:txBody>
          <a:bodyPr>
            <a:noAutofit/>
          </a:bodyPr>
          <a:lstStyle/>
          <a:p>
            <a:r>
              <a:rPr lang="en-NZ" sz="3600" dirty="0"/>
              <a:t>TypeScript</a:t>
            </a:r>
          </a:p>
          <a:p>
            <a:endParaRPr lang="en-NZ" sz="2400" dirty="0"/>
          </a:p>
          <a:p>
            <a:r>
              <a:rPr lang="en-NZ" sz="2400" dirty="0" err="1"/>
              <a:t>Shrey</a:t>
            </a:r>
            <a:r>
              <a:rPr lang="en-NZ" sz="2400" dirty="0"/>
              <a:t> Tailor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1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53FB3-B3B2-8544-B56F-DAA80D95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440" y="2236405"/>
            <a:ext cx="6421120" cy="3827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52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the TypeScript package globally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–g</a:t>
            </a:r>
            <a:r>
              <a:rPr lang="en-US" dirty="0"/>
              <a:t> flag is indicating that you are installing the Node package globally, and it’s not associated to any specific project.</a:t>
            </a:r>
          </a:p>
          <a:p>
            <a:pPr lvl="1"/>
            <a:r>
              <a:rPr lang="en-US" dirty="0"/>
              <a:t>This package will help compile your TypeScript code into JavaScript.</a:t>
            </a:r>
          </a:p>
          <a:p>
            <a:pPr lvl="1"/>
            <a:r>
              <a:rPr lang="en-US" dirty="0"/>
              <a:t>Note that you can install TypeScript on a project-level, but here it’s done globally.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0956F-3972-4E51-A868-6DA35026E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"/>
          <a:stretch/>
        </p:blipFill>
        <p:spPr>
          <a:xfrm>
            <a:off x="3095624" y="3688772"/>
            <a:ext cx="6000751" cy="23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9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Initialize a Node project</a:t>
            </a:r>
          </a:p>
          <a:p>
            <a:pPr lvl="1"/>
            <a:r>
              <a:rPr lang="en-US" dirty="0"/>
              <a:t>Create an empty folder and initialize it as an empty Node project.</a:t>
            </a:r>
          </a:p>
          <a:p>
            <a:pPr lvl="1"/>
            <a:r>
              <a:rPr lang="en-US" dirty="0"/>
              <a:t>Step through the creation wizard by entering the information required.</a:t>
            </a:r>
            <a:endParaRPr lang="en-N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E0774-50C5-4291-BDEC-B42945ABE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/>
          <a:stretch/>
        </p:blipFill>
        <p:spPr>
          <a:xfrm>
            <a:off x="3022240" y="2909455"/>
            <a:ext cx="6147520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Compiling Process</a:t>
            </a:r>
          </a:p>
          <a:p>
            <a:pPr lvl="1"/>
            <a:r>
              <a:rPr lang="en-US" dirty="0"/>
              <a:t>To convert your TypeScript code into JavaScript, run the following command.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38D5-A4EE-4FE3-B4EA-798F1C35D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"/>
          <a:stretch/>
        </p:blipFill>
        <p:spPr>
          <a:xfrm>
            <a:off x="3454478" y="2488623"/>
            <a:ext cx="5283044" cy="3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boolean</a:t>
            </a:r>
            <a:endParaRPr lang="en-US" b="1" dirty="0"/>
          </a:p>
          <a:p>
            <a:pPr lvl="1"/>
            <a:r>
              <a:rPr lang="en-US" dirty="0"/>
              <a:t>These are True/False values.</a:t>
            </a:r>
          </a:p>
          <a:p>
            <a:pPr lvl="1"/>
            <a:r>
              <a:rPr lang="en-US" dirty="0"/>
              <a:t>For example, it can be used for the phrase “Is it raining today?”</a:t>
            </a:r>
          </a:p>
          <a:p>
            <a:pPr lvl="1"/>
            <a:endParaRPr lang="en-US" dirty="0"/>
          </a:p>
          <a:p>
            <a:r>
              <a:rPr lang="en-US" b="1" dirty="0"/>
              <a:t>number</a:t>
            </a:r>
          </a:p>
          <a:p>
            <a:pPr lvl="1"/>
            <a:r>
              <a:rPr lang="en-US" dirty="0"/>
              <a:t>Represents whole numbers or floating-point values.</a:t>
            </a:r>
          </a:p>
          <a:p>
            <a:pPr lvl="1"/>
            <a:endParaRPr lang="en-US" dirty="0"/>
          </a:p>
          <a:p>
            <a:r>
              <a:rPr lang="en-US" b="1" dirty="0"/>
              <a:t>string</a:t>
            </a:r>
          </a:p>
          <a:p>
            <a:pPr lvl="1"/>
            <a:r>
              <a:rPr lang="en-US" dirty="0"/>
              <a:t>An array of characters (can be empty).</a:t>
            </a:r>
          </a:p>
        </p:txBody>
      </p:sp>
    </p:spTree>
    <p:extLst>
      <p:ext uri="{BB962C8B-B14F-4D97-AF65-F5344CB8AC3E}">
        <p14:creationId xmlns:p14="http://schemas.microsoft.com/office/powerpoint/2010/main" val="209733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Array</a:t>
            </a:r>
          </a:p>
          <a:p>
            <a:pPr lvl="1"/>
            <a:r>
              <a:rPr lang="en-US" dirty="0"/>
              <a:t>A collection of elements.</a:t>
            </a:r>
          </a:p>
          <a:p>
            <a:pPr lvl="1"/>
            <a:r>
              <a:rPr lang="en-US" dirty="0"/>
              <a:t>You can create an array for any of the datatypes listed on the previous slide.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C7C98-2E93-46A9-A670-B4480F34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r="-1"/>
          <a:stretch/>
        </p:blipFill>
        <p:spPr>
          <a:xfrm>
            <a:off x="3292011" y="2904692"/>
            <a:ext cx="5607978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Enums</a:t>
            </a:r>
          </a:p>
          <a:p>
            <a:pPr lvl="1"/>
            <a:r>
              <a:rPr lang="en-US" dirty="0"/>
              <a:t>Helpful extension to the standard datatypes that only allows values from your pre-determined 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8011F-8B31-4073-91DB-19B5A5F17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"/>
          <a:stretch/>
        </p:blipFill>
        <p:spPr>
          <a:xfrm>
            <a:off x="3992032" y="2714711"/>
            <a:ext cx="4207936" cy="31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specify a contract which our entities must conform to.</a:t>
            </a:r>
          </a:p>
          <a:p>
            <a:r>
              <a:rPr lang="en-US" dirty="0"/>
              <a:t>A potential use-case is for arguments to a function.</a:t>
            </a:r>
          </a:p>
          <a:p>
            <a:r>
              <a:rPr lang="en-US" dirty="0"/>
              <a:t>Popularly used with plain JavaScript objects as function arguments.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FFB3-43B8-4225-A3F5-510D9E1E0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/>
          <a:stretch/>
        </p:blipFill>
        <p:spPr>
          <a:xfrm>
            <a:off x="4240687" y="3085357"/>
            <a:ext cx="3962563" cy="29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aspect of Object-Oriented Programming.</a:t>
            </a:r>
          </a:p>
          <a:p>
            <a:r>
              <a:rPr lang="en-US" dirty="0"/>
              <a:t>They can represent and model real-world entities in your program using constructs such as Fields, Constructors and Methods.</a:t>
            </a:r>
          </a:p>
          <a:p>
            <a:r>
              <a:rPr lang="en-US" dirty="0"/>
              <a:t>Classes help to make our code more readable and maintainable.</a:t>
            </a:r>
          </a:p>
          <a:p>
            <a:r>
              <a:rPr lang="en-US" dirty="0"/>
              <a:t>This is because related pieces of information are encapsulated in one variable, which move together as a whole.</a:t>
            </a:r>
          </a:p>
        </p:txBody>
      </p:sp>
    </p:spTree>
    <p:extLst>
      <p:ext uri="{BB962C8B-B14F-4D97-AF65-F5344CB8AC3E}">
        <p14:creationId xmlns:p14="http://schemas.microsoft.com/office/powerpoint/2010/main" val="112367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B02D91-3E0E-44E8-B0FD-E8F0DC73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60539"/>
            <a:ext cx="8382000" cy="47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5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What is TypeScript?</a:t>
            </a:r>
          </a:p>
          <a:p>
            <a:r>
              <a:rPr lang="en-NZ" sz="2400" dirty="0"/>
              <a:t>Benefits during development</a:t>
            </a:r>
          </a:p>
          <a:p>
            <a:r>
              <a:rPr lang="en-NZ" sz="2400" dirty="0"/>
              <a:t>Installing TypeScript through NodeJS</a:t>
            </a:r>
          </a:p>
          <a:p>
            <a:r>
              <a:rPr lang="en-NZ" sz="2400" dirty="0"/>
              <a:t>Features provided by TypeScript</a:t>
            </a:r>
          </a:p>
          <a:p>
            <a:pPr lvl="1"/>
            <a:r>
              <a:rPr lang="en-NZ" sz="2000" dirty="0"/>
              <a:t>Datatypes</a:t>
            </a:r>
          </a:p>
          <a:p>
            <a:pPr lvl="1"/>
            <a:r>
              <a:rPr lang="en-NZ" sz="2000" dirty="0"/>
              <a:t>Classes</a:t>
            </a:r>
          </a:p>
          <a:p>
            <a:pPr lvl="1"/>
            <a:r>
              <a:rPr lang="en-NZ" sz="2000" dirty="0"/>
              <a:t>Interfaces</a:t>
            </a:r>
          </a:p>
          <a:p>
            <a:r>
              <a:rPr lang="en-NZ" sz="2400" dirty="0"/>
              <a:t>Migration Strategies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838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567C-E656-4D3A-BA85-A4EBF2E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References/Further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FE7D0-549A-4352-9AB7-6549434250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58636"/>
            <a:ext cx="10515600" cy="230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TypeScript’s Official Documentation</a:t>
            </a:r>
          </a:p>
          <a:p>
            <a:pPr lvl="1"/>
            <a:r>
              <a:rPr lang="en-NZ" dirty="0">
                <a:hlinkClick r:id="rId3"/>
              </a:rPr>
              <a:t>https://www.typescriptlang.org/</a:t>
            </a:r>
            <a:endParaRPr lang="en-NZ" dirty="0"/>
          </a:p>
          <a:p>
            <a:r>
              <a:rPr lang="en-NZ" b="1" dirty="0"/>
              <a:t>Mozilla Web Docs for JavaScript</a:t>
            </a:r>
          </a:p>
          <a:p>
            <a:pPr lvl="1"/>
            <a:r>
              <a:rPr lang="en-NZ" dirty="0">
                <a:hlinkClick r:id="rId4"/>
              </a:rPr>
              <a:t>https://developer.mozilla.org/en-US/docs/Web/JavaScript/Guide</a:t>
            </a:r>
            <a:endParaRPr lang="en-NZ" dirty="0"/>
          </a:p>
          <a:p>
            <a:endParaRPr lang="en-N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72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NodeJS (for </a:t>
            </a:r>
            <a:r>
              <a:rPr lang="en-NZ" dirty="0" err="1"/>
              <a:t>npm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4"/>
              </a:rPr>
              <a:t>https://nodejs.org/en/download/</a:t>
            </a:r>
            <a:endParaRPr lang="en-NZ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NZ" dirty="0">
              <a:solidFill>
                <a:srgbClr val="7030A0"/>
              </a:solidFill>
            </a:endParaRPr>
          </a:p>
          <a:p>
            <a:r>
              <a:rPr lang="en-NZ" dirty="0"/>
              <a:t>Visual Studio Code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5"/>
              </a:rPr>
              <a:t>https://code.visualstudio.com/</a:t>
            </a:r>
            <a:endParaRPr lang="en-NZ" dirty="0">
              <a:solidFill>
                <a:srgbClr val="7030A0"/>
              </a:solidFill>
            </a:endParaRPr>
          </a:p>
          <a:p>
            <a:pPr lvl="1"/>
            <a:endParaRPr lang="en-NZ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6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TypeScript?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🤔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1003771"/>
          </a:xfrm>
        </p:spPr>
        <p:txBody>
          <a:bodyPr>
            <a:normAutofit/>
          </a:bodyPr>
          <a:lstStyle/>
          <a:p>
            <a:pPr lvl="1"/>
            <a:r>
              <a:rPr lang="en-NZ" dirty="0"/>
              <a:t>An open-source language developed and maintained by Microsoft.</a:t>
            </a:r>
          </a:p>
          <a:p>
            <a:pPr lvl="1"/>
            <a:r>
              <a:rPr lang="en-NZ" dirty="0"/>
              <a:t>Typed Superset of JavaScript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44FB40-17ED-4E42-8B5E-81AB4A8EAB6E}"/>
              </a:ext>
            </a:extLst>
          </p:cNvPr>
          <p:cNvSpPr/>
          <p:nvPr/>
        </p:nvSpPr>
        <p:spPr>
          <a:xfrm>
            <a:off x="4747909" y="2805344"/>
            <a:ext cx="2749586" cy="2749586"/>
          </a:xfrm>
          <a:prstGeom prst="ellipse">
            <a:avLst/>
          </a:prstGeom>
          <a:solidFill>
            <a:srgbClr val="337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9A7988-DF87-5A48-BE0A-F341BB1898C8}"/>
              </a:ext>
            </a:extLst>
          </p:cNvPr>
          <p:cNvSpPr/>
          <p:nvPr/>
        </p:nvSpPr>
        <p:spPr>
          <a:xfrm>
            <a:off x="5377090" y="3820769"/>
            <a:ext cx="1491224" cy="1491224"/>
          </a:xfrm>
          <a:prstGeom prst="ellipse">
            <a:avLst/>
          </a:prstGeom>
          <a:solidFill>
            <a:srgbClr val="F3D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82AA0-2E30-4443-9EFB-C2363A4D31CA}"/>
              </a:ext>
            </a:extLst>
          </p:cNvPr>
          <p:cNvSpPr txBox="1"/>
          <p:nvPr/>
        </p:nvSpPr>
        <p:spPr>
          <a:xfrm>
            <a:off x="5822811" y="3136612"/>
            <a:ext cx="59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491E9-78E6-7B45-8119-F316186B9697}"/>
              </a:ext>
            </a:extLst>
          </p:cNvPr>
          <p:cNvSpPr txBox="1"/>
          <p:nvPr/>
        </p:nvSpPr>
        <p:spPr>
          <a:xfrm>
            <a:off x="5840409" y="4272728"/>
            <a:ext cx="56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Heavy" panose="02000503020000020003" pitchFamily="2" charset="0"/>
              </a:rPr>
              <a:t>JS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04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1668039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Powerful language which allows the developers to make dynamic websites.</a:t>
            </a:r>
          </a:p>
          <a:p>
            <a:pPr lvl="2"/>
            <a:r>
              <a:rPr lang="en-NZ" dirty="0"/>
              <a:t>Event Listeners</a:t>
            </a:r>
          </a:p>
          <a:p>
            <a:pPr lvl="2"/>
            <a:r>
              <a:rPr lang="en-NZ" dirty="0"/>
              <a:t>Document Object Model (DOM) Manipulation</a:t>
            </a:r>
          </a:p>
          <a:p>
            <a:pPr lvl="2"/>
            <a:r>
              <a:rPr lang="en-NZ" dirty="0"/>
              <a:t>Animations or Interactivity (e.g. Hamburger Menus)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46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DEF35-88B4-A34B-AA67-F7E8F884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29" y="1371600"/>
            <a:ext cx="3644942" cy="4393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88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EBB36-534A-2D4B-90C3-C71768AF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41" y="2213545"/>
            <a:ext cx="8390718" cy="3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3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D8FF4-D06D-0543-A5FB-18C60389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79436"/>
            <a:ext cx="9321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14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DB336-9BA5-C549-9C0A-A8D1FDC7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2479963"/>
            <a:ext cx="7797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323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3389</TotalTime>
  <Words>869</Words>
  <Application>Microsoft Office PowerPoint</Application>
  <PresentationFormat>Widescreen</PresentationFormat>
  <Paragraphs>119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Heavy</vt:lpstr>
      <vt:lpstr>Calibri</vt:lpstr>
      <vt:lpstr>Calibri Light</vt:lpstr>
      <vt:lpstr>Segoe UI Light</vt:lpstr>
      <vt:lpstr>Office Theme</vt:lpstr>
      <vt:lpstr>PowerPoint Presentation</vt:lpstr>
      <vt:lpstr>Learning Outcomes</vt:lpstr>
      <vt:lpstr>Prerequisites</vt:lpstr>
      <vt:lpstr>What is TypeScript? 🤔</vt:lpstr>
      <vt:lpstr>JavaScript 😃</vt:lpstr>
      <vt:lpstr>JavaScript 😃</vt:lpstr>
      <vt:lpstr>Problems with JavaScript 👿 </vt:lpstr>
      <vt:lpstr>Problems with JavaScript 👿 </vt:lpstr>
      <vt:lpstr>Problems with JavaScript 👿 </vt:lpstr>
      <vt:lpstr>Problems with JavaScript 👿 </vt:lpstr>
      <vt:lpstr>Setting Up TypeScript Environment</vt:lpstr>
      <vt:lpstr>Setting Up TypeScript Environment</vt:lpstr>
      <vt:lpstr>Setting Up TypeScript Environment</vt:lpstr>
      <vt:lpstr>Variable Types</vt:lpstr>
      <vt:lpstr>Variable Types</vt:lpstr>
      <vt:lpstr>Variable Types</vt:lpstr>
      <vt:lpstr>Interfaces</vt:lpstr>
      <vt:lpstr>Classes</vt:lpstr>
      <vt:lpstr>Classes</vt:lpstr>
      <vt:lpstr>References/Further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Shrey Tailor</cp:lastModifiedBy>
  <cp:revision>102</cp:revision>
  <dcterms:created xsi:type="dcterms:W3CDTF">2015-11-28T01:04:47Z</dcterms:created>
  <dcterms:modified xsi:type="dcterms:W3CDTF">2021-04-21T05:07:15Z</dcterms:modified>
</cp:coreProperties>
</file>